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0"/>
  </p:notesMasterIdLst>
  <p:handoutMasterIdLst>
    <p:handoutMasterId r:id="rId11"/>
  </p:handoutMasterIdLst>
  <p:sldIdLst>
    <p:sldId id="663" r:id="rId2"/>
    <p:sldId id="693" r:id="rId3"/>
    <p:sldId id="694" r:id="rId4"/>
    <p:sldId id="695" r:id="rId5"/>
    <p:sldId id="696" r:id="rId6"/>
    <p:sldId id="692" r:id="rId7"/>
    <p:sldId id="697" r:id="rId8"/>
    <p:sldId id="691" r:id="rId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4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0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5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1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63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39131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5680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221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FF99"/>
    <a:srgbClr val="C5E9BD"/>
    <a:srgbClr val="CDF5B1"/>
    <a:srgbClr val="D8F39B"/>
    <a:srgbClr val="608DC4"/>
    <a:srgbClr val="81E4FF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7495" autoAdjust="0"/>
  </p:normalViewPr>
  <p:slideViewPr>
    <p:cSldViewPr>
      <p:cViewPr>
        <p:scale>
          <a:sx n="84" d="100"/>
          <a:sy n="84" d="100"/>
        </p:scale>
        <p:origin x="-2394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FA4F59-7987-43C3-9CCE-07F98B523867}" type="datetimeFigureOut">
              <a:rPr lang="ru-RU"/>
              <a:pPr>
                <a:defRPr/>
              </a:pPr>
              <a:t>25.09.2020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B988EA-F05A-4955-8BC0-EBA5FD56D3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14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A94B49-77A2-483C-A218-6A551067CE3F}" type="datetimeFigureOut">
              <a:rPr lang="ru-RU"/>
              <a:pPr>
                <a:defRPr/>
              </a:pPr>
              <a:t>25.09.2020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76C0B4-7F88-4CAF-AEEA-34F6A996A7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07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0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5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1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63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131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680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21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41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30F08-A11D-44CA-B117-4C41AC8CA7F0}" type="datetime1">
              <a:rPr lang="fr-FR">
                <a:solidFill>
                  <a:prstClr val="black"/>
                </a:solidFill>
              </a:rPr>
              <a:pPr>
                <a:defRPr/>
              </a:pPr>
              <a:t>25/09/2020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3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7DFF-878B-426C-848D-4B1A58C5AD18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25/09/2020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3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6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6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FF41-83BC-4735-84C3-6D15F900DCF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25/09/2020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3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A347-967D-46C9-97BB-4648186CC6F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25/09/2020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2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3441-56EC-43A5-84F4-63C98539548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25/09/2020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6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A221-CB3D-4F91-A5E1-5E71014082EC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25/09/2020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18E7-B979-4077-82CD-49EFA0A492D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25/09/2020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5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079F-8931-47ED-B4F9-A6EA2AFFE48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25/09/2020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0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4AA3-62BD-4508-B9BD-1C5548C5A8B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25/09/2020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1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5C3D-1F85-4181-AEC4-879AD870449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25/09/2020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9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40B0-878F-4A89-8C4A-318DFC94259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25/09/2020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1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8EFF6A8C-0E10-4FD0-A120-1027A3C5F02F}" type="datetime1">
              <a:rPr lang="fr-FR">
                <a:solidFill>
                  <a:prstClr val="black"/>
                </a:solidFill>
              </a:rPr>
              <a:pPr>
                <a:defRPr/>
              </a:pPr>
              <a:t>25/09/2020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89775" y="1138469"/>
            <a:ext cx="8493599" cy="3840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endParaRPr lang="fr-CA" sz="3600" b="1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06298" y="5061181"/>
            <a:ext cx="6400800" cy="14401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40000"/>
              </a:lnSpc>
              <a:spcBef>
                <a:spcPct val="0"/>
              </a:spcBef>
              <a:buFont typeface="Arial" pitchFamily="34" charset="0"/>
              <a:buNone/>
            </a:pPr>
            <a:endParaRPr lang="ru-RU" sz="1600" i="1" dirty="0">
              <a:solidFill>
                <a:srgbClr val="073E87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357298"/>
            <a:ext cx="7500990" cy="1301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kern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План работы </a:t>
            </a:r>
            <a:br>
              <a:rPr lang="ru-RU" sz="4400" b="1" kern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4400" b="1" kern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на 2020-2021уч. г.</a:t>
            </a: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kern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kern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kern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kern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kern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kern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Садыкова З.Ф., методист по учебным дисциплинам ИМО Управления образования г.Казани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6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ГМО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77574"/>
              </p:ext>
            </p:extLst>
          </p:nvPr>
        </p:nvGraphicFramePr>
        <p:xfrm>
          <a:off x="928662" y="1571612"/>
          <a:ext cx="7286676" cy="3965705"/>
        </p:xfrm>
        <a:graphic>
          <a:graphicData uri="http://schemas.openxmlformats.org/drawingml/2006/table">
            <a:tbl>
              <a:tblPr/>
              <a:tblGrid>
                <a:gridCol w="952587"/>
                <a:gridCol w="3050791"/>
                <a:gridCol w="1395252"/>
                <a:gridCol w="1888046"/>
              </a:tblGrid>
              <a:tr h="679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Сроки и место проведения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Категория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участников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механизмов повышения функциональной грамотности обучающихся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Учителя-предметники, руководители РМО, методисты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Структура международных исследований PISA Типология заданий.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6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Практикум по составлению заданий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январь - февраль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9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Мониторинг функциональной грамотности обучающихся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751111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Конференции для педагогов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899672"/>
              </p:ext>
            </p:extLst>
          </p:nvPr>
        </p:nvGraphicFramePr>
        <p:xfrm>
          <a:off x="467544" y="1484784"/>
          <a:ext cx="8280920" cy="5114933"/>
        </p:xfrm>
        <a:graphic>
          <a:graphicData uri="http://schemas.openxmlformats.org/drawingml/2006/table">
            <a:tbl>
              <a:tblPr/>
              <a:tblGrid>
                <a:gridCol w="1382711"/>
                <a:gridCol w="4389769"/>
                <a:gridCol w="2508440"/>
              </a:tblGrid>
              <a:tr h="452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Сроки и место проведения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6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городская научно-практическая конференция имени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М.С.Устиновой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-Пленарное заседание- 9.10.20 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14.00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-Секция для учителей физико-математического цикла в формате онлайн-14.10.20,15.00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Международные «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Симоновские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чтения» (педагогическая секция)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Февраль,</a:t>
                      </a:r>
                      <a:b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Лицей-инженер. центр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Республиканская научно-практическая конференция «Шаги в профессию»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октябрь,  </a:t>
                      </a:r>
                      <a:b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 42 Приволжского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района 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Городская конференция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 Инженерная мысль»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«Лицей №145»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Семинары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256504"/>
              </p:ext>
            </p:extLst>
          </p:nvPr>
        </p:nvGraphicFramePr>
        <p:xfrm>
          <a:off x="611560" y="1844494"/>
          <a:ext cx="7704856" cy="3894720"/>
        </p:xfrm>
        <a:graphic>
          <a:graphicData uri="http://schemas.openxmlformats.org/drawingml/2006/table">
            <a:tbl>
              <a:tblPr/>
              <a:tblGrid>
                <a:gridCol w="326194"/>
                <a:gridCol w="4303609"/>
                <a:gridCol w="1649716"/>
                <a:gridCol w="1425337"/>
              </a:tblGrid>
              <a:tr h="1428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t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Лаборатория современного педагога как инструмент професионального развития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ноябрь,МБОУ “Лицей № 83” Приволжского района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Руководители РМО и ШМО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математики и физики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Современные подходы к обучению физики  в условиях реализации ФГОС ОО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январь,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МБОУ «Школа №119» Авиастроительного района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t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Формирование функциональной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грамотности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урочной и внеурочной деятельности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апрель,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«Гимназия № 15» Кировского района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Руководители РМО и ШМО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математики и физики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Городские конкурсы для педагогов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1700808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 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625789"/>
              </p:ext>
            </p:extLst>
          </p:nvPr>
        </p:nvGraphicFramePr>
        <p:xfrm>
          <a:off x="1043608" y="2420888"/>
          <a:ext cx="7416823" cy="2856304"/>
        </p:xfrm>
        <a:graphic>
          <a:graphicData uri="http://schemas.openxmlformats.org/drawingml/2006/table">
            <a:tbl>
              <a:tblPr/>
              <a:tblGrid>
                <a:gridCol w="929191"/>
                <a:gridCol w="2802427"/>
                <a:gridCol w="1573407"/>
                <a:gridCol w="2111798"/>
              </a:tblGrid>
              <a:tr h="74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Сроки и место проведения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Категория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VII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городской конкурс инновационных программ и проектов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10-13 декабря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ИМО УО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Учителя математики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Городской этап Всероссийского конкурса «Учитель года-2021»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Октябрь-март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ИМО УО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Учителя математики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15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823119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Методическая литература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2019-2020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00809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-Методическое пособие ПМЦ</a:t>
            </a:r>
            <a:r>
              <a:rPr lang="ru-RU" b="1" dirty="0" smtClean="0">
                <a:solidFill>
                  <a:srgbClr val="000000"/>
                </a:solidFill>
              </a:rPr>
              <a:t>ПК</a:t>
            </a:r>
            <a:r>
              <a:rPr lang="ru-RU" b="1" dirty="0" smtClean="0"/>
              <a:t> и ППРО КФУ, УО </a:t>
            </a:r>
            <a:r>
              <a:rPr lang="ru-RU" b="1" dirty="0" err="1" smtClean="0"/>
              <a:t>г.Казани</a:t>
            </a:r>
            <a:r>
              <a:rPr lang="ru-RU" b="1" dirty="0" smtClean="0"/>
              <a:t> «Программное обеспечение внеурочной </a:t>
            </a:r>
            <a:r>
              <a:rPr lang="ru-RU" b="1" dirty="0"/>
              <a:t>деятельности в рамках </a:t>
            </a:r>
            <a:r>
              <a:rPr lang="ru-RU" b="1" dirty="0" smtClean="0"/>
              <a:t>ФГОС» часть V (предметы физико-математического цикла), </a:t>
            </a:r>
            <a:r>
              <a:rPr lang="ru-RU" dirty="0" smtClean="0"/>
              <a:t>( авторы- </a:t>
            </a:r>
            <a:r>
              <a:rPr lang="ru-RU" dirty="0" err="1" smtClean="0"/>
              <a:t>Мубаракшина</a:t>
            </a:r>
            <a:r>
              <a:rPr lang="ru-RU" dirty="0" smtClean="0"/>
              <a:t> С.Р.,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учитель физики  </a:t>
            </a:r>
            <a:r>
              <a:rPr lang="ru-RU" dirty="0">
                <a:solidFill>
                  <a:srgbClr val="000000"/>
                </a:solidFill>
              </a:rPr>
              <a:t>СОШ № </a:t>
            </a:r>
            <a:r>
              <a:rPr lang="ru-RU" dirty="0" smtClean="0">
                <a:solidFill>
                  <a:srgbClr val="000000"/>
                </a:solidFill>
              </a:rPr>
              <a:t>71</a:t>
            </a:r>
            <a:r>
              <a:rPr lang="ru-RU" dirty="0" smtClean="0">
                <a:solidFill>
                  <a:srgbClr val="000000"/>
                </a:solidFill>
              </a:rPr>
              <a:t>, Григорьева Э.Р., учитель  физики Гимназии №7,материалы </a:t>
            </a:r>
            <a:r>
              <a:rPr lang="ru-RU" dirty="0" smtClean="0">
                <a:solidFill>
                  <a:srgbClr val="000000"/>
                </a:solidFill>
              </a:rPr>
              <a:t>размещены </a:t>
            </a:r>
            <a:r>
              <a:rPr lang="ru-RU" dirty="0">
                <a:solidFill>
                  <a:srgbClr val="000000"/>
                </a:solidFill>
              </a:rPr>
              <a:t>на Казанском образовательном портале</a:t>
            </a:r>
            <a:r>
              <a:rPr lang="ru-RU" dirty="0" smtClean="0">
                <a:solidFill>
                  <a:srgbClr val="000000"/>
                </a:solidFill>
              </a:rPr>
              <a:t>);</a:t>
            </a:r>
          </a:p>
          <a:p>
            <a:pPr algn="just"/>
            <a:r>
              <a:rPr lang="ru-RU" b="1" dirty="0" smtClean="0"/>
              <a:t> - </a:t>
            </a:r>
            <a:r>
              <a:rPr lang="ru-RU" b="1" dirty="0" smtClean="0">
                <a:solidFill>
                  <a:srgbClr val="000000"/>
                </a:solidFill>
              </a:rPr>
              <a:t>Методическое </a:t>
            </a:r>
            <a:r>
              <a:rPr lang="ru-RU" b="1" dirty="0">
                <a:solidFill>
                  <a:srgbClr val="000000"/>
                </a:solidFill>
              </a:rPr>
              <a:t>пособие </a:t>
            </a:r>
            <a:r>
              <a:rPr lang="ru-RU" b="1" dirty="0" smtClean="0">
                <a:solidFill>
                  <a:srgbClr val="000000"/>
                </a:solidFill>
              </a:rPr>
              <a:t>КФУ Институт математики и механики </a:t>
            </a:r>
            <a:r>
              <a:rPr lang="ru-RU" b="1" dirty="0" err="1" smtClean="0">
                <a:solidFill>
                  <a:srgbClr val="000000"/>
                </a:solidFill>
              </a:rPr>
              <a:t>им.Лобачевского</a:t>
            </a:r>
            <a:r>
              <a:rPr lang="ru-RU" b="1" dirty="0" smtClean="0">
                <a:solidFill>
                  <a:srgbClr val="000000"/>
                </a:solidFill>
              </a:rPr>
              <a:t>, </a:t>
            </a:r>
            <a:r>
              <a:rPr lang="ru-RU" b="1" dirty="0">
                <a:solidFill>
                  <a:srgbClr val="000000"/>
                </a:solidFill>
              </a:rPr>
              <a:t>УО </a:t>
            </a:r>
            <a:r>
              <a:rPr lang="ru-RU" b="1" dirty="0" err="1">
                <a:solidFill>
                  <a:srgbClr val="000000"/>
                </a:solidFill>
              </a:rPr>
              <a:t>г.Казани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b="1" dirty="0" smtClean="0"/>
              <a:t>«Вопросы, задачи, задания (прорыв к новым образовательным результатам)» </a:t>
            </a: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dirty="0">
                <a:solidFill>
                  <a:srgbClr val="000000"/>
                </a:solidFill>
              </a:rPr>
              <a:t>материалы размещены на Казанском образовательном </a:t>
            </a:r>
            <a:r>
              <a:rPr lang="ru-RU" dirty="0" smtClean="0">
                <a:solidFill>
                  <a:srgbClr val="000000"/>
                </a:solidFill>
              </a:rPr>
              <a:t>портале);</a:t>
            </a:r>
          </a:p>
          <a:p>
            <a:pPr lvl="0" algn="just"/>
            <a:r>
              <a:rPr lang="ru-RU" dirty="0" smtClean="0">
                <a:solidFill>
                  <a:srgbClr val="000000"/>
                </a:solidFill>
              </a:rPr>
              <a:t>-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Методическое пособие </a:t>
            </a:r>
            <a:r>
              <a:rPr lang="ru-RU" b="1" dirty="0" smtClean="0">
                <a:solidFill>
                  <a:srgbClr val="000000"/>
                </a:solidFill>
              </a:rPr>
              <a:t>КНИТУ,КГЭУ, </a:t>
            </a:r>
            <a:r>
              <a:rPr lang="ru-RU" b="1" dirty="0">
                <a:solidFill>
                  <a:srgbClr val="000000"/>
                </a:solidFill>
              </a:rPr>
              <a:t>УО </a:t>
            </a:r>
            <a:r>
              <a:rPr lang="ru-RU" b="1" dirty="0" err="1">
                <a:solidFill>
                  <a:srgbClr val="000000"/>
                </a:solidFill>
              </a:rPr>
              <a:t>г.Казани</a:t>
            </a:r>
            <a:r>
              <a:rPr lang="ru-RU" b="1" dirty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«Казанская </a:t>
            </a:r>
            <a:r>
              <a:rPr lang="ru-RU" b="1" dirty="0" smtClean="0">
                <a:solidFill>
                  <a:srgbClr val="000000"/>
                </a:solidFill>
              </a:rPr>
              <a:t>инженерная школа»</a:t>
            </a:r>
            <a:r>
              <a:rPr lang="ru-RU" dirty="0" smtClean="0">
                <a:solidFill>
                  <a:srgbClr val="000000"/>
                </a:solidFill>
              </a:rPr>
              <a:t> ( апробация модели современного технологического образования)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dirty="0">
                <a:solidFill>
                  <a:srgbClr val="000000"/>
                </a:solidFill>
              </a:rPr>
              <a:t>материалы размещены на Казанском образовательном портале);</a:t>
            </a:r>
          </a:p>
          <a:p>
            <a:pPr lvl="0"/>
            <a:r>
              <a:rPr lang="ru-RU" dirty="0" smtClean="0">
                <a:solidFill>
                  <a:srgbClr val="000000"/>
                </a:solidFill>
              </a:rPr>
              <a:t>-</a:t>
            </a:r>
            <a:r>
              <a:rPr lang="ru-RU" b="1" dirty="0">
                <a:solidFill>
                  <a:srgbClr val="000000"/>
                </a:solidFill>
              </a:rPr>
              <a:t>Методические рекомендации  ИРО РТ « Об особенностях преподавания </a:t>
            </a:r>
            <a:r>
              <a:rPr lang="ru-RU" b="1" dirty="0" smtClean="0">
                <a:solidFill>
                  <a:srgbClr val="000000"/>
                </a:solidFill>
              </a:rPr>
              <a:t>физики </a:t>
            </a:r>
            <a:r>
              <a:rPr lang="ru-RU" b="1" dirty="0">
                <a:solidFill>
                  <a:srgbClr val="000000"/>
                </a:solidFill>
              </a:rPr>
              <a:t>в 2020-2021 учебном году»  </a:t>
            </a:r>
            <a:r>
              <a:rPr lang="ru-RU" dirty="0">
                <a:solidFill>
                  <a:srgbClr val="000000"/>
                </a:solidFill>
              </a:rPr>
              <a:t>( размещены  на сайте ИРО РТ)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000000"/>
                </a:solidFill>
              </a:rPr>
              <a:t>Методическая </a:t>
            </a:r>
            <a:r>
              <a:rPr lang="ru-RU" sz="2800" dirty="0" smtClean="0">
                <a:solidFill>
                  <a:srgbClr val="000000"/>
                </a:solidFill>
              </a:rPr>
              <a:t>литература</a:t>
            </a:r>
            <a:br>
              <a:rPr lang="ru-RU" sz="2800" dirty="0" smtClean="0">
                <a:solidFill>
                  <a:srgbClr val="000000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</a:rPr>
              <a:t>2020-2021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916832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ru-RU" b="1" dirty="0" smtClean="0">
                <a:solidFill>
                  <a:srgbClr val="000000"/>
                </a:solidFill>
              </a:rPr>
              <a:t>Методическое </a:t>
            </a:r>
            <a:r>
              <a:rPr lang="ru-RU" b="1" dirty="0">
                <a:solidFill>
                  <a:srgbClr val="000000"/>
                </a:solidFill>
              </a:rPr>
              <a:t>пособие «Функциональная грамотность обучающихся: содержание и методика </a:t>
            </a:r>
            <a:r>
              <a:rPr lang="ru-RU" b="1" dirty="0" smtClean="0">
                <a:solidFill>
                  <a:srgbClr val="000000"/>
                </a:solidFill>
              </a:rPr>
              <a:t>формирования</a:t>
            </a:r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39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285992"/>
            <a:ext cx="7313612" cy="1143008"/>
          </a:xfrm>
        </p:spPr>
        <p:txBody>
          <a:bodyPr/>
          <a:lstStyle/>
          <a:p>
            <a:pPr algn="ctr"/>
            <a:r>
              <a:rPr lang="ru-RU" cap="all" dirty="0" smtClean="0">
                <a:solidFill>
                  <a:schemeClr val="tx1"/>
                </a:solidFill>
                <a:latin typeface="Georgia"/>
              </a:rPr>
              <a:t>СПАСИБО за внимание!</a:t>
            </a:r>
            <a:endParaRPr lang="ru-RU" cap="all" dirty="0">
              <a:solidFill>
                <a:schemeClr val="tx1"/>
              </a:solidFill>
              <a:latin typeface="Georgia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'День открытых дверей'">
  <a:themeElements>
    <a:clrScheme name="ParentOpnH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13377</TotalTime>
  <Words>395</Words>
  <Application>Microsoft Office PowerPoint</Application>
  <PresentationFormat>Экран (4:3)</PresentationFormat>
  <Paragraphs>115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Презентация 'День открытых дверей'</vt:lpstr>
      <vt:lpstr>Презентация PowerPoint</vt:lpstr>
      <vt:lpstr>ГМО</vt:lpstr>
      <vt:lpstr>Конференции для педагогов</vt:lpstr>
      <vt:lpstr>Семинары</vt:lpstr>
      <vt:lpstr>Городские конкурсы для педагогов</vt:lpstr>
      <vt:lpstr>Методическая литература 2019-2020</vt:lpstr>
      <vt:lpstr>Методическая литература 2020-2021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User</cp:lastModifiedBy>
  <cp:revision>695</cp:revision>
  <cp:lastPrinted>2013-09-09T08:13:28Z</cp:lastPrinted>
  <dcterms:created xsi:type="dcterms:W3CDTF">2011-01-19T10:29:57Z</dcterms:created>
  <dcterms:modified xsi:type="dcterms:W3CDTF">2020-09-25T10:57:22Z</dcterms:modified>
</cp:coreProperties>
</file>